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668" r:id="rId6"/>
    <p:sldId id="683" r:id="rId7"/>
    <p:sldId id="741" r:id="rId8"/>
    <p:sldId id="742" r:id="rId9"/>
    <p:sldId id="694" r:id="rId10"/>
    <p:sldId id="695" r:id="rId11"/>
    <p:sldId id="696" r:id="rId12"/>
    <p:sldId id="687" r:id="rId13"/>
    <p:sldId id="697" r:id="rId14"/>
    <p:sldId id="699" r:id="rId15"/>
    <p:sldId id="744" r:id="rId16"/>
    <p:sldId id="700" r:id="rId17"/>
    <p:sldId id="701" r:id="rId18"/>
    <p:sldId id="702" r:id="rId19"/>
    <p:sldId id="703" r:id="rId20"/>
    <p:sldId id="704" r:id="rId21"/>
    <p:sldId id="705" r:id="rId22"/>
    <p:sldId id="706" r:id="rId23"/>
    <p:sldId id="707" r:id="rId24"/>
    <p:sldId id="708" r:id="rId25"/>
    <p:sldId id="709" r:id="rId26"/>
    <p:sldId id="746" r:id="rId27"/>
    <p:sldId id="713" r:id="rId28"/>
    <p:sldId id="714" r:id="rId29"/>
    <p:sldId id="717" r:id="rId30"/>
    <p:sldId id="719" r:id="rId31"/>
    <p:sldId id="720" r:id="rId32"/>
    <p:sldId id="721" r:id="rId33"/>
    <p:sldId id="722" r:id="rId34"/>
    <p:sldId id="723" r:id="rId35"/>
    <p:sldId id="724" r:id="rId36"/>
    <p:sldId id="725" r:id="rId37"/>
    <p:sldId id="726" r:id="rId38"/>
    <p:sldId id="727" r:id="rId39"/>
    <p:sldId id="728" r:id="rId40"/>
    <p:sldId id="729" r:id="rId41"/>
    <p:sldId id="730" r:id="rId42"/>
    <p:sldId id="731" r:id="rId43"/>
    <p:sldId id="747" r:id="rId44"/>
    <p:sldId id="733" r:id="rId45"/>
    <p:sldId id="735" r:id="rId46"/>
    <p:sldId id="736" r:id="rId47"/>
    <p:sldId id="737" r:id="rId48"/>
    <p:sldId id="738" r:id="rId49"/>
    <p:sldId id="739" r:id="rId50"/>
    <p:sldId id="672" r:id="rId51"/>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41"/>
            <p14:sldId id="742"/>
            <p14:sldId id="694"/>
            <p14:sldId id="695"/>
            <p14:sldId id="696"/>
            <p14:sldId id="687"/>
            <p14:sldId id="697"/>
            <p14:sldId id="699"/>
            <p14:sldId id="744"/>
            <p14:sldId id="700"/>
            <p14:sldId id="701"/>
            <p14:sldId id="702"/>
            <p14:sldId id="703"/>
            <p14:sldId id="704"/>
            <p14:sldId id="705"/>
            <p14:sldId id="706"/>
            <p14:sldId id="707"/>
            <p14:sldId id="708"/>
            <p14:sldId id="709"/>
            <p14:sldId id="746"/>
            <p14:sldId id="713"/>
            <p14:sldId id="714"/>
            <p14:sldId id="717"/>
            <p14:sldId id="719"/>
            <p14:sldId id="720"/>
            <p14:sldId id="721"/>
            <p14:sldId id="722"/>
            <p14:sldId id="723"/>
            <p14:sldId id="724"/>
            <p14:sldId id="725"/>
            <p14:sldId id="726"/>
            <p14:sldId id="727"/>
            <p14:sldId id="728"/>
            <p14:sldId id="729"/>
            <p14:sldId id="730"/>
            <p14:sldId id="731"/>
            <p14:sldId id="747"/>
            <p14:sldId id="733"/>
            <p14:sldId id="735"/>
            <p14:sldId id="736"/>
            <p14:sldId id="737"/>
            <p14:sldId id="738"/>
            <p14:sldId id="73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85261" autoAdjust="0"/>
  </p:normalViewPr>
  <p:slideViewPr>
    <p:cSldViewPr snapToGrid="0">
      <p:cViewPr varScale="1">
        <p:scale>
          <a:sx n="40" d="100"/>
          <a:sy n="40" d="100"/>
        </p:scale>
        <p:origin x="1144" y="4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text editors on a virtual workstation, use the 'chef-apply' command, create a basic Chef recipe file and define Chef Resources.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r>
              <a:rPr lang="en-US" dirty="0" smtClean="0"/>
              <a:t>Instructor Note: This may sound unusual to ask people in a physical classroom to read this content but it is important that they learn to refer to the documentation. And this entry is particularly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Let's look at a few examples of resources.</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created with content "This company is the property...".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For example</a:t>
            </a:r>
            <a:r>
              <a:rPr lang="en-US" baseline="0" dirty="0" smtClean="0"/>
              <a:t> '</a:t>
            </a:r>
            <a:r>
              <a:rPr lang="en-US" dirty="0" smtClean="0"/>
              <a:t>sudo chef-apply -e "package '</a:t>
            </a:r>
            <a:r>
              <a:rPr lang="en-US" dirty="0" err="1" smtClean="0"/>
              <a:t>nano</a:t>
            </a:r>
            <a:r>
              <a:rPr lang="en-US" dirty="0" smtClean="0"/>
              <a:t>'"   </a:t>
            </a:r>
          </a:p>
          <a:p>
            <a:endParaRPr lang="en-US" dirty="0" smtClean="0"/>
          </a:p>
          <a:p>
            <a:r>
              <a:rPr lang="en-US" dirty="0" smtClean="0"/>
              <a:t>In this task, you can replace</a:t>
            </a:r>
            <a:r>
              <a:rPr lang="en-US" baseline="0" dirty="0" smtClean="0"/>
              <a:t> </a:t>
            </a:r>
            <a:r>
              <a:rPr lang="en-US" baseline="0" dirty="0" err="1" smtClean="0"/>
              <a:t>nano</a:t>
            </a:r>
            <a:r>
              <a:rPr lang="en-US" baseline="0" dirty="0" smtClean="0"/>
              <a:t> with emacs or vim.</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 For example, run</a:t>
            </a:r>
            <a:r>
              <a:rPr lang="en-US" b="0" dirty="0" smtClean="0"/>
              <a:t> 'sudo chef-apply -e "package '</a:t>
            </a:r>
            <a:r>
              <a:rPr lang="en-US" b="0" dirty="0" err="1" smtClean="0"/>
              <a:t>nano</a:t>
            </a:r>
            <a:r>
              <a:rPr lang="en-US" b="0" dirty="0" smtClean="0"/>
              <a:t>'"'</a:t>
            </a:r>
          </a:p>
          <a:p>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repair--meaning 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nano, emacs) for this group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Use</a:t>
            </a:r>
            <a:r>
              <a:rPr lang="en-US" baseline="0" dirty="0" smtClean="0"/>
              <a:t> your </a:t>
            </a:r>
            <a:r>
              <a:rPr lang="en-US" dirty="0" smtClean="0"/>
              <a:t>editor</a:t>
            </a:r>
            <a:r>
              <a:rPr lang="en-US" baseline="0" dirty="0" smtClean="0"/>
              <a:t> to </a:t>
            </a:r>
            <a:r>
              <a:rPr lang="en-US" dirty="0" smtClean="0"/>
              <a:t>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r>
              <a:rPr lang="en-US" dirty="0" smtClean="0"/>
              <a:t>Save the file,</a:t>
            </a:r>
            <a:r>
              <a:rPr lang="en-US" baseline="0" dirty="0" smtClean="0"/>
              <a:t> </a:t>
            </a:r>
            <a:r>
              <a:rPr lang="en-US" dirty="0" smtClean="0"/>
              <a:t>return to the terminal and then run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a:t>
            </a:r>
            <a:r>
              <a:rPr lang="en-US" dirty="0" smtClean="0"/>
              <a:t>ype '</a:t>
            </a:r>
            <a:r>
              <a:rPr lang="en-US" b="0" dirty="0" smtClean="0"/>
              <a:t>sudo chef-apply </a:t>
            </a:r>
            <a:r>
              <a:rPr lang="en-US" b="0" dirty="0" err="1" smtClean="0"/>
              <a:t>hello.rb</a:t>
            </a:r>
            <a:r>
              <a:rPr lang="en-US" b="0" dirty="0" smtClean="0"/>
              <a:t>'</a:t>
            </a:r>
            <a:r>
              <a:rPr lang="en-US" b="0" baseline="0" dirty="0" smtClean="0"/>
              <a:t> </a:t>
            </a:r>
            <a:r>
              <a:rPr lang="en-US" baseline="0" dirty="0" smtClean="0"/>
              <a:t>to apply the recipe. Y</a:t>
            </a:r>
            <a:r>
              <a:rPr lang="en-US" dirty="0" smtClean="0"/>
              <a:t>ou should see that a file named 'hello.txt' was created and the contents was updated to include your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Use the `cat` command with the path of the file, 'hello.txt'</a:t>
            </a:r>
            <a:r>
              <a:rPr lang="en-US" baseline="0" dirty="0" smtClean="0"/>
              <a:t> to </a:t>
            </a:r>
            <a:r>
              <a:rPr lang="en-US" dirty="0" smtClean="0"/>
              <a:t>prove that a file was created.</a:t>
            </a:r>
            <a:r>
              <a:rPr lang="en-US" baseline="0" dirty="0" smtClean="0"/>
              <a:t>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sz="1200"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dirty="0" smtClean="0"/>
              <a:t>Run '</a:t>
            </a:r>
            <a:r>
              <a:rPr lang="en-US" b="0" dirty="0" smtClean="0"/>
              <a:t>sudo chef-apply </a:t>
            </a:r>
            <a:r>
              <a:rPr lang="en-US" b="0" dirty="0" err="1" smtClean="0"/>
              <a:t>hello.rb</a:t>
            </a:r>
            <a:r>
              <a:rPr lang="en-US" b="0" dirty="0" smtClean="0"/>
              <a:t>'</a:t>
            </a:r>
          </a:p>
          <a:p>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'hello.txt.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Write the file and then think about what you expect to see in the output.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run the '</a:t>
            </a:r>
            <a:r>
              <a:rPr lang="en-US" sz="1200" b="0" dirty="0" smtClean="0"/>
              <a:t>sudo chef-apply </a:t>
            </a:r>
            <a:r>
              <a:rPr lang="en-US" sz="1200" b="0" dirty="0" err="1" smtClean="0"/>
              <a:t>hello.rb</a:t>
            </a:r>
            <a:r>
              <a:rPr lang="en-US" sz="1200" b="0" dirty="0" smtClean="0"/>
              <a:t>' </a:t>
            </a:r>
            <a:r>
              <a:rPr lang="en-US" sz="1200" dirty="0" smtClean="0"/>
              <a:t>command again.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 There are three command-line editors and one </a:t>
            </a:r>
            <a:r>
              <a:rPr lang="en-US" dirty="0" smtClean="0"/>
              <a:t>that </a:t>
            </a:r>
            <a:r>
              <a:rPr lang="en-US" dirty="0" smtClean="0"/>
              <a:t>we can choose from. Each with their own strengths and weaknesses. </a:t>
            </a:r>
          </a:p>
          <a:p>
            <a:endParaRPr lang="en-US" dirty="0" smtClean="0"/>
          </a:p>
          <a:p>
            <a:r>
              <a:rPr lang="en-US" dirty="0" smtClean="0"/>
              <a:t>If you are comfortable using</a:t>
            </a:r>
            <a:r>
              <a:rPr lang="en-US" baseline="0" dirty="0" smtClean="0"/>
              <a:t> Linux/Unix text editors, you can choose Emacs, Nano, or VIM (like vi).</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If you are not </a:t>
            </a:r>
            <a:r>
              <a:rPr lang="en-US" dirty="0" smtClean="0"/>
              <a:t>comfortable using</a:t>
            </a:r>
            <a:r>
              <a:rPr lang="en-US" baseline="0" dirty="0" smtClean="0"/>
              <a:t> Linux/Unix text editors, you can use </a:t>
            </a:r>
            <a:r>
              <a:rPr lang="en-US" dirty="0" smtClean="0"/>
              <a:t>Sublime in remote mode</a:t>
            </a:r>
            <a:r>
              <a:rPr lang="en-US" baseline="0" dirty="0" smtClean="0"/>
              <a:t> when using Chef in this class.</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t>Either way, we will still be installing some text editors in this course</a:t>
            </a:r>
            <a:r>
              <a:rPr lang="en-US" baseline="0" dirty="0" smtClean="0"/>
              <a:t> in order to demonstrate how Chef can easily install packages. In fact, that is the main reason this activity is in this course—so you can see how Chef can be used to install typical packages.</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Assure Windows students that they will be able to use Sublime in this class so they won't have to learn Linux commands. We need to make clear that we are teaching Chef in this course, not Linux or Windows admin.</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This is the exact same state when they started before they installed the editor.</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a:t>
            </a:r>
          </a:p>
          <a:p>
            <a:endParaRPr lang="en-US" baseline="0" dirty="0" smtClean="0"/>
          </a:p>
          <a:p>
            <a:r>
              <a:rPr lang="en-US" baseline="0" dirty="0" smtClean="0"/>
              <a:t>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an exercise they will accomplish after explaining the format of a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a:t>
            </a:r>
            <a:r>
              <a:rPr lang="en-US" smtClean="0"/>
              <a:t>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1.</a:t>
            </a:r>
            <a:r>
              <a:rPr lang="en-US" baseline="0" dirty="0" smtClean="0"/>
              <a:t> </a:t>
            </a: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editors (</a:t>
            </a:r>
            <a:r>
              <a:rPr lang="en-US" dirty="0" err="1" smtClean="0"/>
              <a:t>nano</a:t>
            </a:r>
            <a:r>
              <a:rPr lang="en-US" dirty="0" smtClean="0"/>
              <a:t>, emacs</a:t>
            </a:r>
            <a:r>
              <a:rPr lang="en-US" baseline="0" dirty="0" smtClean="0"/>
              <a:t> and vim)</a:t>
            </a:r>
            <a:endParaRPr lang="en-US" dirty="0" smtClean="0"/>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the final version of the `</a:t>
            </a:r>
            <a:r>
              <a:rPr lang="en-US" dirty="0" err="1" smtClean="0"/>
              <a:t>setup.rb</a:t>
            </a:r>
            <a:r>
              <a:rPr lang="en-US" dirty="0" smtClean="0"/>
              <a:t>` file that installs all the editors, our tree package, and creates our MOTD file.</a:t>
            </a:r>
          </a:p>
          <a:p>
            <a:endParaRPr lang="en-US" dirty="0" smtClean="0"/>
          </a:p>
          <a:p>
            <a:pPr marL="171450" indent="-171450">
              <a:buFont typeface="Arial" panose="020B0604020202020204" pitchFamily="34" charset="0"/>
              <a:buChar char="•"/>
            </a:pPr>
            <a:r>
              <a:rPr lang="en-US" dirty="0" smtClean="0"/>
              <a:t>What is the resource definition for this description? `The package named $EDITOR is installed.`</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What is the resource definition for this description? `The package named tree is installed.`</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Run the above command to apply your </a:t>
            </a:r>
            <a:r>
              <a:rPr lang="en-US" dirty="0" err="1" smtClean="0"/>
              <a:t>setup.rb</a:t>
            </a:r>
            <a:r>
              <a:rPr lang="en-US" dirty="0" smtClean="0"/>
              <a:t> recipe.</a:t>
            </a:r>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section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people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7" y="1590362"/>
            <a:ext cx="557822" cy="354978"/>
          </a:xfrm>
          <a:prstGeom prst="rect">
            <a:avLst/>
          </a:prstGeom>
        </p:spPr>
      </p:pic>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0" cy="2400538"/>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8" y="482873"/>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chef.io/resource_package.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resource_service.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3" y="3506118"/>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1" y="7483798"/>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endParaRPr lang="en-US" sz="3200" dirty="0" smtClean="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09900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docs.chef.io/resource_package.html</a:t>
            </a:r>
            <a:endParaRPr lang="en-US" dirty="0" smtClean="0">
              <a:cs typeface="Inconsolata"/>
            </a:endParaRPr>
          </a:p>
          <a:p>
            <a:pPr algn="ctr"/>
            <a:endParaRPr lang="en-US" sz="2400" dirty="0" smtClean="0">
              <a:cs typeface="Inconsolata"/>
            </a:endParaRPr>
          </a:p>
          <a:p>
            <a:pPr algn="ctr"/>
            <a:endParaRPr lang="en-US" sz="2400" dirty="0">
              <a:cs typeface="Inconsolata"/>
            </a:endParaRP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8"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docs.chef.io/resource_service.html</a:t>
            </a:r>
            <a:endParaRPr lang="en-US" dirty="0" smtClean="0">
              <a:cs typeface="Inconsolata"/>
            </a:endParaRPr>
          </a:p>
          <a:p>
            <a:pPr algn="ctr"/>
            <a:endParaRPr lang="en-US" dirty="0" smtClean="0">
              <a:cs typeface="Inconsolata"/>
            </a:endParaRPr>
          </a:p>
          <a:p>
            <a:pPr algn="ctr"/>
            <a:endParaRPr lang="en-US" sz="2400" dirty="0" smtClean="0">
              <a:cs typeface="Inconsolata"/>
            </a:endParaRPr>
          </a:p>
          <a:p>
            <a:pPr algn="ct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a:t>
            </a:r>
            <a:r>
              <a:rPr lang="en-US" sz="3733" dirty="0" smtClean="0"/>
              <a:t>deleted.</a:t>
            </a:r>
            <a:endParaRPr lang="en-US" sz="3733" dirty="0"/>
          </a:p>
          <a:p>
            <a:endParaRPr lang="en-US" sz="3733" dirty="0"/>
          </a:p>
          <a:p>
            <a:pPr lvl="1"/>
            <a:endParaRPr lang="de-DE" sz="3200" dirty="0"/>
          </a:p>
          <a:p>
            <a:pPr lvl="1"/>
            <a:endParaRPr lang="en-US" sz="3200" dirty="0"/>
          </a:p>
          <a:p>
            <a:endParaRPr lang="en-US" sz="3733" dirty="0"/>
          </a:p>
        </p:txBody>
      </p:sp>
      <p:sp>
        <p:nvSpPr>
          <p:cNvPr id="8"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0" y="1318652"/>
            <a:ext cx="1022350" cy="805432"/>
          </a:xfrm>
          <a:prstGeom prst="rect">
            <a:avLst/>
          </a:prstGeom>
        </p:spPr>
      </p:pic>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0"/>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4" y="2335028"/>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would happen if you ran the installation command again?</a:t>
            </a:r>
          </a:p>
          <a:p>
            <a:pPr marL="685783" indent="-685783">
              <a:buFont typeface="+mj-lt"/>
              <a:buAutoNum type="arabicPeriod"/>
            </a:pPr>
            <a:endParaRPr lang="en-US" sz="3733" dirty="0"/>
          </a:p>
          <a:p>
            <a:pPr marL="685783" indent="-685783">
              <a:buFont typeface="+mj-lt"/>
              <a:buAutoNum type="arabicPeriod"/>
            </a:pPr>
            <a:r>
              <a:rPr lang="en-US" sz="3733" dirty="0"/>
              <a:t>What would happen if the package were to become uninstalled</a:t>
            </a:r>
            <a:r>
              <a:rPr lang="en-US" sz="3733" dirty="0" smtClean="0"/>
              <a:t>?</a:t>
            </a:r>
            <a:endParaRPr lang="en-US" sz="3733" dirty="0"/>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610" lvl="1" indent="-609585">
              <a:buFont typeface="Wingdings" panose="05000000000000000000" pitchFamily="2" charset="2"/>
              <a:buChar char="Ø"/>
            </a:pPr>
            <a:r>
              <a:rPr lang="en-US" dirty="0" smtClean="0"/>
              <a:t>Use Chef to install packages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p>
          <a:p>
            <a:r>
              <a:rPr lang="en-US" sz="3733" dirty="0"/>
              <a:t>Chef 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6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state</a:t>
                </a:r>
              </a:p>
              <a:p>
                <a:pPr algn="ctr" defTabSz="121876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2" y="1694329"/>
            <a:ext cx="11297140" cy="1816074"/>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73136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a:t>
            </a:r>
          </a:p>
          <a:p>
            <a:r>
              <a:rPr lang="en-US" dirty="0"/>
              <a:t>  * file[hello.txt] action create</a:t>
            </a:r>
          </a:p>
          <a:p>
            <a:r>
              <a:rPr lang="en-US" dirty="0"/>
              <a:t>    - create new file hello.txt</a:t>
            </a:r>
          </a:p>
          <a:p>
            <a:r>
              <a:rPr lang="en-US" dirty="0"/>
              <a:t>    - update content in file hello.txt from none to 315f5b</a:t>
            </a:r>
          </a:p>
          <a:p>
            <a:r>
              <a:rPr lang="en-US" dirty="0"/>
              <a:t>    --- hello.txt       2015-09-14 22:38:29.386137524 +0000</a:t>
            </a:r>
          </a:p>
          <a:p>
            <a:r>
              <a:rPr lang="en-US" dirty="0"/>
              <a:t>    +++ ./.hello.txt20150914-1284-1w934it       2015-09-14 22:38:29.386137524 +0000</a:t>
            </a:r>
          </a:p>
          <a:p>
            <a:r>
              <a:rPr lang="en-US" dirty="0"/>
              <a:t>    @@ -1 +1,2 @@</a:t>
            </a:r>
          </a:p>
          <a:p>
            <a:r>
              <a:rPr lang="en-US"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you ran the </a:t>
            </a:r>
            <a:r>
              <a:rPr lang="en-US" sz="3733" dirty="0"/>
              <a:t>command again?</a:t>
            </a:r>
          </a:p>
          <a:p>
            <a:endParaRPr lang="en-US" sz="3733" dirty="0"/>
          </a:p>
          <a:p>
            <a:r>
              <a:rPr lang="en-US" sz="3733" dirty="0" smtClean="0"/>
              <a:t>Again, </a:t>
            </a:r>
            <a:r>
              <a:rPr lang="en-US" sz="3733" dirty="0"/>
              <a:t>before you run the command -- think about it. What are your expectations now from the last time you ran it? </a:t>
            </a:r>
            <a:r>
              <a:rPr lang="en-US" sz="3733" dirty="0" smtClean="0"/>
              <a:t>What will the output look like?</a:t>
            </a:r>
          </a:p>
          <a:p>
            <a:endParaRPr lang="en-US" sz="3733" dirty="0" smtClean="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would happen </a:t>
            </a:r>
            <a:r>
              <a:rPr lang="en-US" sz="3733" dirty="0" smtClean="0"/>
              <a:t>if the </a:t>
            </a:r>
            <a:r>
              <a:rPr lang="en-US" sz="3733" dirty="0"/>
              <a:t>file contents </a:t>
            </a:r>
            <a:r>
              <a:rPr lang="en-US" sz="3733" dirty="0" smtClean="0"/>
              <a:t>were modified</a:t>
            </a:r>
            <a:r>
              <a:rPr lang="en-US" sz="3733" dirty="0"/>
              <a:t>?</a:t>
            </a:r>
          </a:p>
          <a:p>
            <a:endParaRPr lang="en-US" sz="3733" dirty="0"/>
          </a:p>
          <a:p>
            <a:r>
              <a:rPr lang="en-US" sz="3733" dirty="0"/>
              <a:t>Go ahead and modify the contents of 'hello.txt' with your text editor. Write the file and then think about what you expect to see in the output. Then run the chef-apply command again.</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 in this class:</a:t>
            </a:r>
          </a:p>
          <a:p>
            <a:pPr lvl="1"/>
            <a:endParaRPr lang="en-US" dirty="0" smtClean="0"/>
          </a:p>
          <a:p>
            <a:pPr lvl="1"/>
            <a:r>
              <a:rPr lang="en-US" b="1" dirty="0"/>
              <a:t>e</a:t>
            </a:r>
            <a:r>
              <a:rPr lang="en-US" b="1" dirty="0" smtClean="0"/>
              <a:t>macs</a:t>
            </a:r>
            <a:endParaRPr lang="en-US" b="1" dirty="0"/>
          </a:p>
          <a:p>
            <a:pPr lvl="1"/>
            <a:r>
              <a:rPr lang="en-US" b="1" dirty="0" err="1"/>
              <a:t>n</a:t>
            </a:r>
            <a:r>
              <a:rPr lang="en-US" b="1" dirty="0" err="1" smtClean="0"/>
              <a:t>ano</a:t>
            </a:r>
            <a:endParaRPr lang="en-US" b="1" dirty="0" smtClean="0"/>
          </a:p>
          <a:p>
            <a:pPr lvl="1"/>
            <a:r>
              <a:rPr lang="en-US" b="1" dirty="0" smtClean="0"/>
              <a:t>vi/vim</a:t>
            </a:r>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22716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the </a:t>
            </a:r>
            <a:r>
              <a:rPr lang="en-US" sz="3733" dirty="0"/>
              <a:t>file </a:t>
            </a:r>
            <a:r>
              <a:rPr lang="en-US" sz="3733" dirty="0" smtClean="0"/>
              <a:t>were removed</a:t>
            </a:r>
            <a:r>
              <a:rPr lang="en-US" sz="3733" dirty="0"/>
              <a:t>?</a:t>
            </a:r>
          </a:p>
          <a:p>
            <a:endParaRPr lang="en-US" sz="3733" dirty="0"/>
          </a:p>
          <a:p>
            <a:r>
              <a:rPr lang="en-US" sz="3733" dirty="0"/>
              <a:t>At this </a:t>
            </a:r>
            <a:r>
              <a:rPr lang="en-US" sz="3733" dirty="0" smtClean="0"/>
              <a:t>point, hopefully </a:t>
            </a:r>
            <a:r>
              <a:rPr lang="en-US" sz="3733" dirty="0"/>
              <a:t>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a:t>
            </a:r>
            <a:r>
              <a:rPr lang="en-US" sz="3733" dirty="0"/>
              <a:t>the file permissions (mode), owner, or group </a:t>
            </a:r>
            <a:r>
              <a:rPr lang="en-US" sz="3733" dirty="0" smtClean="0"/>
              <a:t>changed?</a:t>
            </a:r>
            <a:endParaRPr lang="en-US" sz="3733" dirty="0"/>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6" y="2070847"/>
            <a:ext cx="13231906" cy="1358873"/>
          </a:xfrm>
        </p:spPr>
        <p:txBody>
          <a:bodyPr>
            <a:normAutofit/>
          </a:bodyPr>
          <a:lstStyle/>
          <a:p>
            <a:r>
              <a:rPr lang="en-US" dirty="0" smtClean="0"/>
              <a:t>Lab: 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smtClean="0">
                <a:hlinkClick r:id="rId3"/>
              </a:rPr>
              <a:t>https</a:t>
            </a:r>
            <a:r>
              <a:rPr lang="en-US" sz="3200" dirty="0">
                <a:hlinkClick r:id="rId3"/>
              </a:rPr>
              <a:t>://</a:t>
            </a:r>
            <a:r>
              <a:rPr lang="en-US" sz="3200" dirty="0" smtClean="0">
                <a:hlinkClick r:id="rId3"/>
              </a:rPr>
              <a:t>docs.chef.io/resources.html</a:t>
            </a:r>
            <a:r>
              <a:rPr lang="en-US" sz="3200" dirty="0" smtClean="0"/>
              <a:t> </a:t>
            </a:r>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t>
            </a:r>
            <a:r>
              <a:rPr lang="en-US" sz="2667" dirty="0" smtClean="0">
                <a:solidFill>
                  <a:schemeClr val="tx1"/>
                </a:solidFill>
              </a:rPr>
              <a:t>action.</a:t>
            </a:r>
            <a:endParaRPr lang="en-US" sz="2667" dirty="0">
              <a:solidFill>
                <a:schemeClr val="tx1"/>
              </a:solidFill>
            </a:endParaRP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"hello.txt"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r>
              <a:rPr lang="en-US" sz="2667" dirty="0" smtClean="0">
                <a:solidFill>
                  <a:srgbClr val="3E4346"/>
                </a:solidFill>
              </a:rPr>
              <a:t>".</a:t>
            </a:r>
            <a:endParaRPr lang="en-US" sz="2667"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8"/>
            <a:ext cx="14935200" cy="827577"/>
          </a:xfrm>
        </p:spPr>
        <p:txBody>
          <a:bodyPr/>
          <a:lstStyle/>
          <a:p>
            <a:r>
              <a:rPr lang="en-US" dirty="0" smtClean="0"/>
              <a:t>Lab Review: The 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67894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blackWhite">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r>
              <a:rPr lang="en-US" dirty="0" smtClean="0"/>
              <a:t>:</a:t>
            </a:r>
            <a:endParaRPr lang="en-US" dirty="0" smtClean="0"/>
          </a:p>
          <a:p>
            <a:pPr lvl="1"/>
            <a:endParaRPr lang="en-US" dirty="0" smtClean="0"/>
          </a:p>
          <a:p>
            <a:pPr lvl="1"/>
            <a:r>
              <a:rPr lang="en-US" b="1" dirty="0"/>
              <a:t>emacs</a:t>
            </a:r>
          </a:p>
          <a:p>
            <a:pPr lvl="1"/>
            <a:r>
              <a:rPr lang="en-US" b="1" dirty="0" err="1"/>
              <a:t>nano</a:t>
            </a:r>
            <a:endParaRPr lang="en-US" b="1" dirty="0"/>
          </a:p>
          <a:p>
            <a:pPr lvl="1"/>
            <a:r>
              <a:rPr lang="en-US" b="1" dirty="0"/>
              <a:t>vi/vim</a:t>
            </a:r>
            <a:endParaRPr lang="en-US" dirty="0"/>
          </a:p>
          <a:p>
            <a:pPr marL="309025"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5789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p>
          <a:p>
            <a:endParaRPr lang="en-US" sz="3733" dirty="0"/>
          </a:p>
          <a:p>
            <a:r>
              <a:rPr lang="en-US" sz="3733" dirty="0"/>
              <a:t>The package named tree is installed.</a:t>
            </a:r>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"Property of ...".</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Exercise: 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a:t>
            </a:r>
            <a:r>
              <a:rPr lang="en-US" sz="3733" dirty="0" smtClean="0"/>
              <a:t>files.</a:t>
            </a:r>
            <a:endParaRPr lang="en-US" sz="3733" dirty="0"/>
          </a:p>
          <a:p>
            <a:endParaRPr lang="en-US" sz="3733" dirty="0"/>
          </a:p>
          <a:p>
            <a:r>
              <a:rPr lang="en-US" sz="3733" b="1" dirty="0"/>
              <a:t>chef-apply</a:t>
            </a:r>
            <a:r>
              <a:rPr lang="en-US" sz="3733" dirty="0"/>
              <a:t> is a command-line application that allows us to work with resources and recipes </a:t>
            </a:r>
            <a:r>
              <a:rPr lang="en-US" sz="3733" dirty="0" smtClean="0"/>
              <a:t>files.</a:t>
            </a:r>
            <a:endParaRPr lang="en-US" sz="3733" dirty="0"/>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13917</TotalTime>
  <Words>4443</Words>
  <Application>Microsoft Office PowerPoint</Application>
  <PresentationFormat>Custom</PresentationFormat>
  <Paragraphs>627</Paragraphs>
  <Slides>46</Slides>
  <Notes>46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ＭＳ Ｐゴシック</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Group Exercise: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Review: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1736</cp:revision>
  <cp:lastPrinted>2015-02-07T23:49:10Z</cp:lastPrinted>
  <dcterms:created xsi:type="dcterms:W3CDTF">2012-09-13T17:36:07Z</dcterms:created>
  <dcterms:modified xsi:type="dcterms:W3CDTF">2015-09-29T19:15:16Z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